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9" r:id="rId5"/>
    <p:sldId id="267" r:id="rId6"/>
    <p:sldId id="270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DB59A9-5E24-4623-A332-758FDBF21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E05F507-3DE5-4E4C-9154-5EBD461EF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86C994-3C6E-4E71-BE37-BDB8C7753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B51AD2-634F-4E64-ADCB-879CEF4EB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9F8AEC-5AFE-46F8-8B26-4EC6D145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549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4283D9-1496-4C16-B48D-266DCDBE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EA1302A-E0F5-45B0-A267-D00423A4F3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B64DDFE-35FB-428F-88E3-84B2A8145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FE0DAB-F040-4BAD-9BFB-BA354B1D6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17E04F-D756-42F7-96E4-452DCB486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2434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C5DFBCA-9F8A-4A5C-A8A0-4AB3D066C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8B85BAC-66D4-45D9-B89A-630AE7AFC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1CA944-24DC-4AE5-9A38-211FA96B5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13031D-5460-476B-B919-F36154387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B6DEA61-4B38-49A1-9CF8-4877C73B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3049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BAC5CF-AB36-4DAA-973B-75E80C38E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209DB0-50F0-4542-A813-3F661607C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2E69EA-0515-4F89-9160-E90127C5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05764F-3479-4A90-94C9-55DE949C6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AEB844-1E3D-4875-897A-7121A997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425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658E91-0C7F-4C85-AAB4-608982772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7C42EA-6710-4325-A59C-C2F292BA7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A98DED-2649-4872-8D9A-706FC26B4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82E81B-E2A2-4BBC-805E-D2CFEA61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C662ECD-89A4-422F-A91C-2AC29CBC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39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D7B404-CD76-4CAF-AA75-DE87C997F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ED56F7-A77E-40F8-9234-06A124763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7D97FD4-C256-48A6-815F-BC9E6D9CEA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980F12E-C203-4D2D-A38A-CC0B47F0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3500AE-E120-48B4-B605-0C7531BFF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3DEEF50-0C08-420C-A5E1-C1FC35AD2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238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A59140-BBB7-4F5F-B36D-A5F626A4A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8C49FD5-205B-4172-BDD2-3B9A3BE75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F7134E5-7A32-4F35-B541-DA18DED2F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421C4E9-D050-4D65-8F5C-A02DEB8BD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9F986E3-EAB9-491E-AB33-64C20280C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16643D-CABA-4328-A62B-DD33CE2F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D4FC2AB-DC8F-4F38-855E-8656296A5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80DCB43-AE7F-4AFA-96A3-6BDEF27DA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76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B25B97-D04B-4542-A449-07CE0B20D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C6696F0-0F58-41AD-AD36-9E9BF6C26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B60E25F-E1FD-41BE-BF3C-9A63A4D4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97335D0-2515-439A-949D-64D0D6FE4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7696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92E28CC-5E0C-4EDF-8B64-A1FBE15EE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29C3C27-F784-4B80-AFC7-5E4B98DA5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CA0AE1-CBDA-48FE-8FFE-C15DF762D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819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AB4E0-366E-4F50-B541-6C944A3D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B231E5C-AC56-4DBD-BFC3-5C92D08EF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05B85D4-6E22-42FC-9D05-266E87476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4BC1D3-1C8C-40AD-81F6-1B0EE24E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1B0CE9-93F8-4E3F-A136-B5FBD2B2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A35479-AEC3-4E52-8A94-656700323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9476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5A7637-0AD1-49DE-88D5-6768CB3FD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FA9BEDB-7E88-4696-A5AC-49CBF10F7A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D06CBC1-E20C-4668-B939-4D5831C52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93F14E2-1252-4323-8E88-A8C7EE893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FC4A613-85DD-429D-99B1-54D600B7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C416EB-B90F-4369-BFCA-A721B104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31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3979A43-5E8A-4D84-913E-B59F728D0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1AC5269-20A9-4DF0-B6E3-B8849F401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484617-161B-41A7-B6A5-D6E6DDE595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A8EEC-D941-4779-BA82-CF7F3A779A8C}" type="datetimeFigureOut">
              <a:rPr kumimoji="1" lang="ja-JP" altLang="en-US" smtClean="0"/>
              <a:t>2020/10/27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D20C4E-0C76-4E60-B82B-B7C7E1A1D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C2F27D-441A-4640-BCAD-6A65F543A6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6A0AC-7A42-4551-BFB5-4F821F5475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9529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7F1080-AD08-476A-89B4-71B30AB67D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オリジナルデザイン受注時の流れ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07BF7E5-CAB4-4E46-B27E-290637E9D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000" dirty="0"/>
              <a:t>・天空のスフレバースデー、利休バースデー、レアチーズバースデー等</a:t>
            </a:r>
            <a:endParaRPr kumimoji="1" lang="en-US" altLang="ja-JP" sz="2000" dirty="0"/>
          </a:p>
          <a:p>
            <a:r>
              <a:rPr lang="ja-JP" altLang="en-US" sz="2000" dirty="0"/>
              <a:t>・①画像依頼→②デザイン依頼→③了承確認→④発送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97770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D7D3F8-3561-48EA-B367-960957739854}"/>
              </a:ext>
            </a:extLst>
          </p:cNvPr>
          <p:cNvSpPr txBox="1"/>
          <p:nvPr/>
        </p:nvSpPr>
        <p:spPr>
          <a:xfrm>
            <a:off x="8453718" y="771603"/>
            <a:ext cx="32093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【</a:t>
            </a:r>
            <a:r>
              <a:rPr lang="ja-JP" altLang="en-US" dirty="0"/>
              <a:t>確認待ち</a:t>
            </a:r>
            <a:r>
              <a:rPr lang="en-US" altLang="ja-JP" dirty="0"/>
              <a:t>】</a:t>
            </a:r>
            <a:r>
              <a:rPr lang="ja-JP" altLang="en-US" dirty="0"/>
              <a:t>に赤伝で止まっているもので作業用欄に</a:t>
            </a:r>
            <a:r>
              <a:rPr lang="en-US" altLang="ja-JP" dirty="0">
                <a:solidFill>
                  <a:srgbClr val="FF0000"/>
                </a:solidFill>
              </a:rPr>
              <a:t>『</a:t>
            </a:r>
            <a:r>
              <a:rPr lang="ja-JP" altLang="en-US" dirty="0">
                <a:solidFill>
                  <a:srgbClr val="FF0000"/>
                </a:solidFill>
              </a:rPr>
              <a:t>画像依頼連絡お願いします</a:t>
            </a:r>
            <a:r>
              <a:rPr lang="en-US" altLang="ja-JP" dirty="0">
                <a:solidFill>
                  <a:srgbClr val="FF0000"/>
                </a:solidFill>
              </a:rPr>
              <a:t>』</a:t>
            </a:r>
            <a:r>
              <a:rPr lang="ja-JP" altLang="en-US" dirty="0"/>
              <a:t>といった内容があるものが対象になります。</a:t>
            </a:r>
            <a:endParaRPr lang="en-US" altLang="ja-JP" dirty="0"/>
          </a:p>
          <a:p>
            <a:pPr algn="ctr"/>
            <a:endParaRPr lang="en-US" altLang="ja-JP" dirty="0"/>
          </a:p>
          <a:p>
            <a:pPr algn="ctr"/>
            <a:r>
              <a:rPr lang="ja-JP" altLang="en-US" dirty="0">
                <a:solidFill>
                  <a:srgbClr val="0070C0"/>
                </a:solidFill>
              </a:rPr>
              <a:t>メールアドレスをコピー</a:t>
            </a:r>
            <a:r>
              <a:rPr lang="ja-JP" altLang="en-US" dirty="0"/>
              <a:t>してワイズから画像依頼連絡します。</a:t>
            </a:r>
            <a:endParaRPr lang="en-US" altLang="ja-JP" dirty="0"/>
          </a:p>
          <a:p>
            <a:pPr algn="ctr"/>
            <a:endParaRPr lang="en-US" altLang="ja-JP" dirty="0"/>
          </a:p>
          <a:p>
            <a:endParaRPr lang="en-US" altLang="ja-JP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4BE9A6C-DA63-4704-8BCC-3189D9236648}"/>
              </a:ext>
            </a:extLst>
          </p:cNvPr>
          <p:cNvSpPr txBox="1"/>
          <p:nvPr/>
        </p:nvSpPr>
        <p:spPr>
          <a:xfrm>
            <a:off x="71490" y="46433"/>
            <a:ext cx="137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①画像依頼</a:t>
            </a:r>
            <a:endParaRPr lang="en-US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90E6EF2-877F-476F-82AA-8494F2C80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9" t="4526" r="44954" b="47034"/>
          <a:stretch/>
        </p:blipFill>
        <p:spPr>
          <a:xfrm>
            <a:off x="71490" y="614406"/>
            <a:ext cx="8357715" cy="4628889"/>
          </a:xfrm>
          <a:prstGeom prst="rect">
            <a:avLst/>
          </a:prstGeom>
        </p:spPr>
      </p:pic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4C9C982D-A80F-45B0-9595-35903370EBAD}"/>
              </a:ext>
            </a:extLst>
          </p:cNvPr>
          <p:cNvSpPr/>
          <p:nvPr/>
        </p:nvSpPr>
        <p:spPr>
          <a:xfrm>
            <a:off x="1174459" y="2715300"/>
            <a:ext cx="2195606" cy="213550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5BC80A17-E2F4-475A-A60B-43751EA76776}"/>
              </a:ext>
            </a:extLst>
          </p:cNvPr>
          <p:cNvSpPr/>
          <p:nvPr/>
        </p:nvSpPr>
        <p:spPr>
          <a:xfrm>
            <a:off x="4711492" y="2123334"/>
            <a:ext cx="1359115" cy="59196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2331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D7D3F8-3561-48EA-B367-960957739854}"/>
              </a:ext>
            </a:extLst>
          </p:cNvPr>
          <p:cNvSpPr txBox="1"/>
          <p:nvPr/>
        </p:nvSpPr>
        <p:spPr>
          <a:xfrm>
            <a:off x="8453718" y="771603"/>
            <a:ext cx="32093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ワイズの</a:t>
            </a:r>
            <a:r>
              <a:rPr lang="en-US" altLang="ja-JP" dirty="0">
                <a:solidFill>
                  <a:srgbClr val="00B050"/>
                </a:solidFill>
              </a:rPr>
              <a:t>【</a:t>
            </a:r>
            <a:r>
              <a:rPr lang="ja-JP" altLang="en-US" dirty="0">
                <a:solidFill>
                  <a:srgbClr val="00B050"/>
                </a:solidFill>
              </a:rPr>
              <a:t>メール作成</a:t>
            </a:r>
            <a:r>
              <a:rPr lang="en-US" altLang="ja-JP" dirty="0">
                <a:solidFill>
                  <a:srgbClr val="00B050"/>
                </a:solidFill>
              </a:rPr>
              <a:t>】</a:t>
            </a:r>
            <a:r>
              <a:rPr lang="ja-JP" altLang="en-US" dirty="0"/>
              <a:t>をクリックする。</a:t>
            </a:r>
            <a:endParaRPr lang="en-US" altLang="ja-JP" dirty="0"/>
          </a:p>
          <a:p>
            <a:pPr algn="ctr"/>
            <a:r>
              <a:rPr lang="ja-JP" altLang="en-US" dirty="0">
                <a:solidFill>
                  <a:srgbClr val="0070C0"/>
                </a:solidFill>
              </a:rPr>
              <a:t>コピーしたアドレス</a:t>
            </a:r>
            <a:r>
              <a:rPr lang="ja-JP" altLang="en-US" dirty="0"/>
              <a:t>を貼り付けて</a:t>
            </a:r>
            <a:r>
              <a:rPr lang="ja-JP" altLang="en-US" dirty="0">
                <a:solidFill>
                  <a:srgbClr val="FF0000"/>
                </a:solidFill>
              </a:rPr>
              <a:t>内容</a:t>
            </a:r>
            <a:r>
              <a:rPr lang="ja-JP" altLang="en-US" dirty="0"/>
              <a:t>を</a:t>
            </a:r>
            <a:r>
              <a:rPr lang="ja-JP" altLang="en-US" dirty="0">
                <a:solidFill>
                  <a:srgbClr val="7030A0"/>
                </a:solidFill>
              </a:rPr>
              <a:t>送信</a:t>
            </a:r>
            <a:r>
              <a:rPr lang="ja-JP" altLang="en-US" dirty="0"/>
              <a:t>します。</a:t>
            </a:r>
            <a:endParaRPr lang="en-US" altLang="ja-JP" dirty="0"/>
          </a:p>
          <a:p>
            <a:pPr algn="ctr"/>
            <a:endParaRPr lang="en-US" altLang="ja-JP" dirty="0"/>
          </a:p>
          <a:p>
            <a:pPr algn="ctr"/>
            <a:r>
              <a:rPr lang="ja-JP" altLang="en-US" dirty="0"/>
              <a:t>送信後に</a:t>
            </a:r>
            <a:r>
              <a:rPr lang="en-US" altLang="ja-JP" dirty="0"/>
              <a:t>NE</a:t>
            </a:r>
            <a:r>
              <a:rPr lang="ja-JP" altLang="en-US" dirty="0"/>
              <a:t>の作業用欄に</a:t>
            </a:r>
            <a:r>
              <a:rPr lang="en-US" altLang="ja-JP" dirty="0">
                <a:solidFill>
                  <a:srgbClr val="00FFFF"/>
                </a:solidFill>
              </a:rPr>
              <a:t>『</a:t>
            </a:r>
            <a:r>
              <a:rPr lang="ja-JP" altLang="en-US" dirty="0">
                <a:solidFill>
                  <a:srgbClr val="00FFFF"/>
                </a:solidFill>
              </a:rPr>
              <a:t>日付</a:t>
            </a:r>
            <a:r>
              <a:rPr lang="en-US" altLang="ja-JP" dirty="0">
                <a:solidFill>
                  <a:srgbClr val="00FFFF"/>
                </a:solidFill>
              </a:rPr>
              <a:t>+</a:t>
            </a:r>
            <a:r>
              <a:rPr lang="ja-JP" altLang="en-US" dirty="0">
                <a:solidFill>
                  <a:srgbClr val="00FFFF"/>
                </a:solidFill>
              </a:rPr>
              <a:t>連絡済み</a:t>
            </a:r>
            <a:r>
              <a:rPr lang="en-US" altLang="ja-JP" dirty="0">
                <a:solidFill>
                  <a:srgbClr val="00FFFF"/>
                </a:solidFill>
              </a:rPr>
              <a:t>+</a:t>
            </a:r>
            <a:r>
              <a:rPr lang="ja-JP" altLang="en-US" dirty="0">
                <a:solidFill>
                  <a:srgbClr val="00FFFF"/>
                </a:solidFill>
              </a:rPr>
              <a:t>名前</a:t>
            </a:r>
            <a:r>
              <a:rPr lang="en-US" altLang="ja-JP" dirty="0">
                <a:solidFill>
                  <a:srgbClr val="00FFFF"/>
                </a:solidFill>
              </a:rPr>
              <a:t>』</a:t>
            </a:r>
            <a:r>
              <a:rPr lang="ja-JP" altLang="en-US" dirty="0"/>
              <a:t>と追記します</a:t>
            </a:r>
            <a:endParaRPr lang="en-US" altLang="ja-JP" dirty="0"/>
          </a:p>
          <a:p>
            <a:pPr algn="ctr"/>
            <a:endParaRPr lang="en-US" altLang="ja-JP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D2DF093A-4CB1-478D-BAD4-6697D8D0A0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95" r="43372" b="43609"/>
          <a:stretch/>
        </p:blipFill>
        <p:spPr>
          <a:xfrm>
            <a:off x="0" y="14138"/>
            <a:ext cx="6904139" cy="2441197"/>
          </a:xfrm>
          <a:prstGeom prst="rect">
            <a:avLst/>
          </a:prstGeom>
        </p:spPr>
      </p:pic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31672D16-CEF3-47FC-804D-EA4A62E209B4}"/>
              </a:ext>
            </a:extLst>
          </p:cNvPr>
          <p:cNvSpPr/>
          <p:nvPr/>
        </p:nvSpPr>
        <p:spPr>
          <a:xfrm>
            <a:off x="1283516" y="192947"/>
            <a:ext cx="838899" cy="35233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680AE07-051E-405F-A321-4B34FF140E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804" r="57064" b="13028"/>
          <a:stretch/>
        </p:blipFill>
        <p:spPr>
          <a:xfrm>
            <a:off x="1031846" y="801429"/>
            <a:ext cx="5234730" cy="3783434"/>
          </a:xfrm>
          <a:prstGeom prst="rect">
            <a:avLst/>
          </a:prstGeom>
        </p:spPr>
      </p:pic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A775B0CC-4C05-4B4C-A816-E360138BC207}"/>
              </a:ext>
            </a:extLst>
          </p:cNvPr>
          <p:cNvSpPr/>
          <p:nvPr/>
        </p:nvSpPr>
        <p:spPr>
          <a:xfrm>
            <a:off x="1786045" y="2534719"/>
            <a:ext cx="3859746" cy="109895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8D47306-299F-4DBA-8F68-08098B60D3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055" r="32431" b="16819"/>
          <a:stretch/>
        </p:blipFill>
        <p:spPr>
          <a:xfrm>
            <a:off x="1699533" y="3665873"/>
            <a:ext cx="6682622" cy="3177989"/>
          </a:xfrm>
          <a:prstGeom prst="rect">
            <a:avLst/>
          </a:prstGeom>
        </p:spPr>
      </p:pic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239F323B-2D32-43DF-810B-6FC8A444EFDC}"/>
              </a:ext>
            </a:extLst>
          </p:cNvPr>
          <p:cNvSpPr/>
          <p:nvPr/>
        </p:nvSpPr>
        <p:spPr>
          <a:xfrm>
            <a:off x="2296378" y="5007236"/>
            <a:ext cx="6238022" cy="98993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451674E7-975A-4888-B529-B63A1C5CAD3E}"/>
              </a:ext>
            </a:extLst>
          </p:cNvPr>
          <p:cNvSpPr/>
          <p:nvPr/>
        </p:nvSpPr>
        <p:spPr>
          <a:xfrm>
            <a:off x="1677673" y="1103086"/>
            <a:ext cx="3473042" cy="213550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30A378F0-58B5-4B87-9939-6D1C8CBC171E}"/>
              </a:ext>
            </a:extLst>
          </p:cNvPr>
          <p:cNvSpPr/>
          <p:nvPr/>
        </p:nvSpPr>
        <p:spPr>
          <a:xfrm>
            <a:off x="1699533" y="3610180"/>
            <a:ext cx="714588" cy="295712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8E93E670-9FB7-4FDE-8A70-2B3D666C8F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77" t="15571" r="62847" b="76000"/>
          <a:stretch/>
        </p:blipFill>
        <p:spPr>
          <a:xfrm>
            <a:off x="8841997" y="3675592"/>
            <a:ext cx="2667699" cy="1425001"/>
          </a:xfrm>
          <a:prstGeom prst="rect">
            <a:avLst/>
          </a:prstGeom>
        </p:spPr>
      </p:pic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1963C000-5ABD-4C04-ADAC-DC9C4B57DF79}"/>
              </a:ext>
            </a:extLst>
          </p:cNvPr>
          <p:cNvSpPr/>
          <p:nvPr/>
        </p:nvSpPr>
        <p:spPr>
          <a:xfrm>
            <a:off x="8841997" y="4479722"/>
            <a:ext cx="1484851" cy="268448"/>
          </a:xfrm>
          <a:prstGeom prst="roundRect">
            <a:avLst/>
          </a:prstGeom>
          <a:noFill/>
          <a:ln w="3810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617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D7D3F8-3561-48EA-B367-960957739854}"/>
              </a:ext>
            </a:extLst>
          </p:cNvPr>
          <p:cNvSpPr txBox="1"/>
          <p:nvPr/>
        </p:nvSpPr>
        <p:spPr>
          <a:xfrm>
            <a:off x="8453718" y="771603"/>
            <a:ext cx="32093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ワイズに返信があったらまず</a:t>
            </a:r>
            <a:r>
              <a:rPr lang="en-US" altLang="ja-JP" dirty="0"/>
              <a:t>【</a:t>
            </a:r>
            <a:r>
              <a:rPr lang="ja-JP" altLang="en-US" dirty="0"/>
              <a:t>株式会社ドリームエクスチェンジ</a:t>
            </a:r>
            <a:r>
              <a:rPr lang="en-US" altLang="ja-JP" dirty="0"/>
              <a:t>\</a:t>
            </a:r>
            <a:r>
              <a:rPr lang="en-US" altLang="ja-JP" dirty="0" err="1"/>
              <a:t>FocettaDesign</a:t>
            </a:r>
            <a:r>
              <a:rPr lang="en-US" altLang="ja-JP" dirty="0"/>
              <a:t> - </a:t>
            </a:r>
            <a:r>
              <a:rPr lang="ja-JP" altLang="en-US" dirty="0"/>
              <a:t>ドキュメント</a:t>
            </a:r>
            <a:r>
              <a:rPr lang="en-US" altLang="ja-JP" dirty="0"/>
              <a:t>\</a:t>
            </a:r>
            <a:r>
              <a:rPr lang="ja-JP" altLang="en-US" dirty="0"/>
              <a:t>プリントクッキー</a:t>
            </a:r>
            <a:r>
              <a:rPr lang="en-US" altLang="ja-JP" dirty="0"/>
              <a:t>】</a:t>
            </a:r>
            <a:r>
              <a:rPr lang="ja-JP" altLang="en-US" dirty="0"/>
              <a:t>に</a:t>
            </a:r>
            <a:r>
              <a:rPr lang="ja-JP" altLang="en-US" dirty="0">
                <a:solidFill>
                  <a:srgbClr val="FF00FF"/>
                </a:solidFill>
              </a:rPr>
              <a:t>頂いた画像データ</a:t>
            </a:r>
            <a:r>
              <a:rPr lang="ja-JP" altLang="en-US" dirty="0"/>
              <a:t>をアップします。（次ぺージ）</a:t>
            </a:r>
            <a:endParaRPr lang="en-US" altLang="ja-JP" dirty="0"/>
          </a:p>
          <a:p>
            <a:pPr algn="ctr"/>
            <a:r>
              <a:rPr lang="en-US" altLang="ja-JP" dirty="0">
                <a:solidFill>
                  <a:srgbClr val="FF0000"/>
                </a:solidFill>
              </a:rPr>
              <a:t>【</a:t>
            </a:r>
            <a:r>
              <a:rPr lang="ja-JP" altLang="en-US" dirty="0">
                <a:solidFill>
                  <a:srgbClr val="FF0000"/>
                </a:solidFill>
              </a:rPr>
              <a:t>伝票番号</a:t>
            </a:r>
            <a:r>
              <a:rPr lang="en-US" altLang="ja-JP" dirty="0">
                <a:solidFill>
                  <a:srgbClr val="FF0000"/>
                </a:solidFill>
              </a:rPr>
              <a:t>】</a:t>
            </a:r>
            <a:r>
              <a:rPr lang="en-US" altLang="ja-JP" dirty="0">
                <a:solidFill>
                  <a:srgbClr val="0070C0"/>
                </a:solidFill>
              </a:rPr>
              <a:t>【</a:t>
            </a:r>
            <a:r>
              <a:rPr lang="ja-JP" altLang="en-US" dirty="0">
                <a:solidFill>
                  <a:srgbClr val="0070C0"/>
                </a:solidFill>
              </a:rPr>
              <a:t>商品名</a:t>
            </a:r>
            <a:r>
              <a:rPr lang="en-US" altLang="ja-JP" dirty="0">
                <a:solidFill>
                  <a:srgbClr val="0070C0"/>
                </a:solidFill>
              </a:rPr>
              <a:t>】</a:t>
            </a:r>
            <a:r>
              <a:rPr lang="en-US" altLang="ja-JP" dirty="0">
                <a:solidFill>
                  <a:srgbClr val="00B050"/>
                </a:solidFill>
              </a:rPr>
              <a:t>【</a:t>
            </a:r>
            <a:r>
              <a:rPr lang="ja-JP" altLang="en-US" dirty="0">
                <a:solidFill>
                  <a:srgbClr val="00B050"/>
                </a:solidFill>
              </a:rPr>
              <a:t>デザイン</a:t>
            </a:r>
            <a:r>
              <a:rPr lang="en-US" altLang="ja-JP" dirty="0">
                <a:solidFill>
                  <a:srgbClr val="00B050"/>
                </a:solidFill>
              </a:rPr>
              <a:t>】</a:t>
            </a:r>
            <a:r>
              <a:rPr lang="en-US" altLang="ja-JP" dirty="0">
                <a:solidFill>
                  <a:srgbClr val="7030A0"/>
                </a:solidFill>
              </a:rPr>
              <a:t>【</a:t>
            </a:r>
            <a:r>
              <a:rPr lang="ja-JP" altLang="en-US" dirty="0">
                <a:solidFill>
                  <a:srgbClr val="7030A0"/>
                </a:solidFill>
              </a:rPr>
              <a:t>誕生日</a:t>
            </a:r>
            <a:r>
              <a:rPr lang="en-US" altLang="ja-JP" dirty="0">
                <a:solidFill>
                  <a:srgbClr val="7030A0"/>
                </a:solidFill>
              </a:rPr>
              <a:t>】【</a:t>
            </a:r>
            <a:r>
              <a:rPr lang="ja-JP" altLang="en-US" dirty="0">
                <a:solidFill>
                  <a:srgbClr val="7030A0"/>
                </a:solidFill>
              </a:rPr>
              <a:t>お名前</a:t>
            </a:r>
            <a:r>
              <a:rPr lang="en-US" altLang="ja-JP" dirty="0">
                <a:solidFill>
                  <a:srgbClr val="7030A0"/>
                </a:solidFill>
              </a:rPr>
              <a:t>】</a:t>
            </a:r>
            <a:r>
              <a:rPr lang="ja-JP" altLang="en-US" dirty="0"/>
              <a:t>をもとにチャットワークの</a:t>
            </a:r>
            <a:r>
              <a:rPr lang="en-US" altLang="ja-JP" dirty="0"/>
              <a:t>【</a:t>
            </a:r>
            <a:r>
              <a:rPr lang="ja-JP" altLang="en-US" dirty="0"/>
              <a:t>デザイン依頼</a:t>
            </a:r>
            <a:r>
              <a:rPr lang="en-US" altLang="ja-JP" dirty="0"/>
              <a:t>】</a:t>
            </a:r>
            <a:r>
              <a:rPr lang="ja-JP" altLang="en-US" dirty="0"/>
              <a:t>で岡田さんとラヤさんにデザイン依頼します。</a:t>
            </a:r>
            <a:endParaRPr lang="en-US" altLang="ja-JP" dirty="0"/>
          </a:p>
          <a:p>
            <a:pPr algn="ctr"/>
            <a:endParaRPr lang="en-US" altLang="ja-JP" dirty="0"/>
          </a:p>
          <a:p>
            <a:endParaRPr lang="en-US" altLang="ja-JP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4BE9A6C-DA63-4704-8BCC-3189D9236648}"/>
              </a:ext>
            </a:extLst>
          </p:cNvPr>
          <p:cNvSpPr txBox="1"/>
          <p:nvPr/>
        </p:nvSpPr>
        <p:spPr>
          <a:xfrm>
            <a:off x="71490" y="46433"/>
            <a:ext cx="1967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②デザイン依頼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207DDF0-3A47-4D12-9CAF-3B71CBAE3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73" t="7170" r="40636" b="44780"/>
          <a:stretch/>
        </p:blipFill>
        <p:spPr>
          <a:xfrm>
            <a:off x="0" y="330052"/>
            <a:ext cx="8164286" cy="4125339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480FC51D-F980-49B5-A979-A92B669D0F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66" r="9633" b="25750"/>
          <a:stretch/>
        </p:blipFill>
        <p:spPr>
          <a:xfrm>
            <a:off x="2251310" y="4231379"/>
            <a:ext cx="8867941" cy="2626621"/>
          </a:xfrm>
          <a:prstGeom prst="rect">
            <a:avLst/>
          </a:prstGeom>
        </p:spPr>
      </p:pic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7F572646-3211-42C6-BC33-6FB499DDB323}"/>
              </a:ext>
            </a:extLst>
          </p:cNvPr>
          <p:cNvSpPr/>
          <p:nvPr/>
        </p:nvSpPr>
        <p:spPr>
          <a:xfrm>
            <a:off x="1243549" y="3772917"/>
            <a:ext cx="1499651" cy="285674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4E52827A-24B8-42E2-AF2C-C7E6875A5F99}"/>
              </a:ext>
            </a:extLst>
          </p:cNvPr>
          <p:cNvSpPr/>
          <p:nvPr/>
        </p:nvSpPr>
        <p:spPr>
          <a:xfrm>
            <a:off x="4384273" y="3374317"/>
            <a:ext cx="1232756" cy="285674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8B10B1A1-6EF5-47EE-A319-5A0B419CEBB2}"/>
              </a:ext>
            </a:extLst>
          </p:cNvPr>
          <p:cNvSpPr/>
          <p:nvPr/>
        </p:nvSpPr>
        <p:spPr>
          <a:xfrm>
            <a:off x="2251311" y="6316823"/>
            <a:ext cx="977082" cy="289249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252AB297-FECC-4F2D-A468-0DE55395A8FD}"/>
              </a:ext>
            </a:extLst>
          </p:cNvPr>
          <p:cNvSpPr/>
          <p:nvPr/>
        </p:nvSpPr>
        <p:spPr>
          <a:xfrm>
            <a:off x="-25879" y="871287"/>
            <a:ext cx="948905" cy="28567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FFFDD0A9-5296-45BA-BC65-84B69F1B5433}"/>
              </a:ext>
            </a:extLst>
          </p:cNvPr>
          <p:cNvSpPr/>
          <p:nvPr/>
        </p:nvSpPr>
        <p:spPr>
          <a:xfrm>
            <a:off x="2251309" y="6702804"/>
            <a:ext cx="1548904" cy="198652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9693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3E462D00-D803-4A94-85E3-6929B6988BF0}"/>
              </a:ext>
            </a:extLst>
          </p:cNvPr>
          <p:cNvSpPr/>
          <p:nvPr/>
        </p:nvSpPr>
        <p:spPr>
          <a:xfrm>
            <a:off x="571793" y="1102659"/>
            <a:ext cx="519953" cy="4303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3F327EBE-80DE-43C0-B801-39462E8C5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78" r="30124" b="3809"/>
          <a:stretch/>
        </p:blipFill>
        <p:spPr>
          <a:xfrm>
            <a:off x="93305" y="906715"/>
            <a:ext cx="8649479" cy="5578059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B09BDFA-7AB7-4E99-BAAF-49455F215BE8}"/>
              </a:ext>
            </a:extLst>
          </p:cNvPr>
          <p:cNvSpPr/>
          <p:nvPr/>
        </p:nvSpPr>
        <p:spPr>
          <a:xfrm>
            <a:off x="8668140" y="2771192"/>
            <a:ext cx="343055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/>
              <a:t>【</a:t>
            </a:r>
            <a:r>
              <a:rPr lang="ja-JP" altLang="en-US" dirty="0"/>
              <a:t>株式会社ドリームエクスチェンジ</a:t>
            </a:r>
            <a:r>
              <a:rPr lang="en-US" altLang="ja-JP" dirty="0"/>
              <a:t>\</a:t>
            </a:r>
            <a:r>
              <a:rPr lang="en-US" altLang="ja-JP" dirty="0" err="1"/>
              <a:t>FocettaDesign</a:t>
            </a:r>
            <a:r>
              <a:rPr lang="en-US" altLang="ja-JP" dirty="0"/>
              <a:t> - </a:t>
            </a:r>
            <a:r>
              <a:rPr lang="ja-JP" altLang="en-US" dirty="0"/>
              <a:t>ドキュメント</a:t>
            </a:r>
            <a:r>
              <a:rPr lang="en-US" altLang="ja-JP" dirty="0"/>
              <a:t>\</a:t>
            </a:r>
            <a:r>
              <a:rPr lang="ja-JP" altLang="en-US" dirty="0"/>
              <a:t>プリントクッキー</a:t>
            </a:r>
            <a:r>
              <a:rPr lang="en-US" altLang="ja-JP" dirty="0"/>
              <a:t>】</a:t>
            </a:r>
            <a:r>
              <a:rPr lang="ja-JP" altLang="en-US" dirty="0"/>
              <a:t>に</a:t>
            </a:r>
            <a:r>
              <a:rPr lang="ja-JP" altLang="en-US" dirty="0">
                <a:solidFill>
                  <a:srgbClr val="FF00FF"/>
                </a:solidFill>
              </a:rPr>
              <a:t>頂いた画像データ</a:t>
            </a:r>
            <a:r>
              <a:rPr lang="ja-JP" altLang="en-US" dirty="0"/>
              <a:t>をアップします。</a:t>
            </a: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26F939F4-31A4-44FC-B115-BA87463ADA43}"/>
              </a:ext>
            </a:extLst>
          </p:cNvPr>
          <p:cNvSpPr/>
          <p:nvPr/>
        </p:nvSpPr>
        <p:spPr>
          <a:xfrm>
            <a:off x="93305" y="4874004"/>
            <a:ext cx="1548904" cy="198652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8A549B73-5243-4708-B15A-69C90C67D914}"/>
              </a:ext>
            </a:extLst>
          </p:cNvPr>
          <p:cNvSpPr/>
          <p:nvPr/>
        </p:nvSpPr>
        <p:spPr>
          <a:xfrm>
            <a:off x="4947856" y="2298755"/>
            <a:ext cx="1548904" cy="198652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E416954A-4220-4887-9CC6-9C307D3C88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684" t="29660" r="28903" b="52381"/>
          <a:stretch/>
        </p:blipFill>
        <p:spPr>
          <a:xfrm>
            <a:off x="4335624" y="4360594"/>
            <a:ext cx="7261796" cy="1861277"/>
          </a:xfrm>
          <a:prstGeom prst="rect">
            <a:avLst/>
          </a:prstGeom>
        </p:spPr>
      </p:pic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DF27DA59-CAD5-4C37-892E-65CF1BA89942}"/>
              </a:ext>
            </a:extLst>
          </p:cNvPr>
          <p:cNvSpPr/>
          <p:nvPr/>
        </p:nvSpPr>
        <p:spPr>
          <a:xfrm>
            <a:off x="5884528" y="4360594"/>
            <a:ext cx="5620116" cy="416679"/>
          </a:xfrm>
          <a:prstGeom prst="roundRect">
            <a:avLst/>
          </a:prstGeom>
          <a:noFill/>
          <a:ln w="3810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1884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C7342901-DEAA-4AE8-8FF3-3A11675EC1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04" r="16227" b="9183"/>
          <a:stretch/>
        </p:blipFill>
        <p:spPr>
          <a:xfrm>
            <a:off x="0" y="42255"/>
            <a:ext cx="8679450" cy="3386745"/>
          </a:xfrm>
          <a:prstGeom prst="rect">
            <a:avLst/>
          </a:prstGeom>
        </p:spPr>
      </p:pic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664983D7-EE5B-4549-A111-BC5F556C5603}"/>
              </a:ext>
            </a:extLst>
          </p:cNvPr>
          <p:cNvSpPr/>
          <p:nvPr/>
        </p:nvSpPr>
        <p:spPr>
          <a:xfrm>
            <a:off x="1436912" y="2114824"/>
            <a:ext cx="550507" cy="195943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D1EC8059-D051-4561-A8BB-055D8323A2D8}"/>
              </a:ext>
            </a:extLst>
          </p:cNvPr>
          <p:cNvSpPr/>
          <p:nvPr/>
        </p:nvSpPr>
        <p:spPr>
          <a:xfrm>
            <a:off x="2223083" y="2114823"/>
            <a:ext cx="1275126" cy="195943"/>
          </a:xfrm>
          <a:prstGeom prst="roundRect">
            <a:avLst/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32DCD4E4-90E7-4968-AC31-C90834544771}"/>
              </a:ext>
            </a:extLst>
          </p:cNvPr>
          <p:cNvSpPr/>
          <p:nvPr/>
        </p:nvSpPr>
        <p:spPr>
          <a:xfrm>
            <a:off x="1436912" y="2310910"/>
            <a:ext cx="2061297" cy="195943"/>
          </a:xfrm>
          <a:prstGeom prst="round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EACD2115-ED85-4EEB-B934-8E0C42933E58}"/>
              </a:ext>
            </a:extLst>
          </p:cNvPr>
          <p:cNvSpPr/>
          <p:nvPr/>
        </p:nvSpPr>
        <p:spPr>
          <a:xfrm>
            <a:off x="1436912" y="2540087"/>
            <a:ext cx="962339" cy="427839"/>
          </a:xfrm>
          <a:prstGeom prst="roundRect">
            <a:avLst/>
          </a:prstGeom>
          <a:noFill/>
          <a:ln w="317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6E6C79C4-38CC-4B05-A0B5-778CD7B7B1B5}"/>
              </a:ext>
            </a:extLst>
          </p:cNvPr>
          <p:cNvSpPr/>
          <p:nvPr/>
        </p:nvSpPr>
        <p:spPr>
          <a:xfrm>
            <a:off x="1712165" y="2976720"/>
            <a:ext cx="4383834" cy="195943"/>
          </a:xfrm>
          <a:prstGeom prst="roundRect">
            <a:avLst/>
          </a:prstGeom>
          <a:noFill/>
          <a:ln w="3175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2A80AE3-64F9-4305-B7C1-46D9133D6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1" t="3424" r="50000" b="52003"/>
          <a:stretch/>
        </p:blipFill>
        <p:spPr>
          <a:xfrm>
            <a:off x="2735208" y="3216719"/>
            <a:ext cx="6590951" cy="3352619"/>
          </a:xfrm>
          <a:prstGeom prst="rect">
            <a:avLst/>
          </a:prstGeom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E39C5FAD-940E-494F-BB1E-3A72F4CB6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15" t="15945" r="62651" b="75132"/>
          <a:stretch/>
        </p:blipFill>
        <p:spPr>
          <a:xfrm>
            <a:off x="8474978" y="4791127"/>
            <a:ext cx="3045203" cy="1691777"/>
          </a:xfrm>
          <a:prstGeom prst="rect">
            <a:avLst/>
          </a:prstGeom>
        </p:spPr>
      </p:pic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7B43C77F-CB56-4292-9AD3-2671805BBF51}"/>
              </a:ext>
            </a:extLst>
          </p:cNvPr>
          <p:cNvSpPr/>
          <p:nvPr/>
        </p:nvSpPr>
        <p:spPr>
          <a:xfrm>
            <a:off x="8474979" y="6065241"/>
            <a:ext cx="2078372" cy="251670"/>
          </a:xfrm>
          <a:prstGeom prst="roundRect">
            <a:avLst/>
          </a:prstGeom>
          <a:noFill/>
          <a:ln w="317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54E20D75-9366-47DD-A0F6-A8022FA5A2B3}"/>
              </a:ext>
            </a:extLst>
          </p:cNvPr>
          <p:cNvSpPr/>
          <p:nvPr/>
        </p:nvSpPr>
        <p:spPr>
          <a:xfrm>
            <a:off x="6392931" y="4230297"/>
            <a:ext cx="1342239" cy="662731"/>
          </a:xfrm>
          <a:prstGeom prst="roundRect">
            <a:avLst/>
          </a:prstGeom>
          <a:noFill/>
          <a:ln w="317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624C06F-DF60-4439-9478-0A95BE18F6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8" t="36554" r="43444" b="53095"/>
          <a:stretch/>
        </p:blipFill>
        <p:spPr>
          <a:xfrm>
            <a:off x="0" y="5622595"/>
            <a:ext cx="7632933" cy="860309"/>
          </a:xfrm>
          <a:prstGeom prst="rect">
            <a:avLst/>
          </a:prstGeom>
        </p:spPr>
      </p:pic>
      <p:sp>
        <p:nvSpPr>
          <p:cNvPr id="27" name="四角形: 角を丸くする 26">
            <a:extLst>
              <a:ext uri="{FF2B5EF4-FFF2-40B4-BE49-F238E27FC236}">
                <a16:creationId xmlns:a16="http://schemas.microsoft.com/office/drawing/2014/main" id="{C6FA2FA1-C5FB-4E08-B26C-F5C317B27091}"/>
              </a:ext>
            </a:extLst>
          </p:cNvPr>
          <p:cNvSpPr/>
          <p:nvPr/>
        </p:nvSpPr>
        <p:spPr>
          <a:xfrm>
            <a:off x="782274" y="6186625"/>
            <a:ext cx="2078372" cy="251670"/>
          </a:xfrm>
          <a:prstGeom prst="roundRect">
            <a:avLst/>
          </a:prstGeom>
          <a:noFill/>
          <a:ln w="317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A20C836-BE44-4180-8A30-110647161905}"/>
              </a:ext>
            </a:extLst>
          </p:cNvPr>
          <p:cNvSpPr txBox="1"/>
          <p:nvPr/>
        </p:nvSpPr>
        <p:spPr>
          <a:xfrm>
            <a:off x="8816828" y="729843"/>
            <a:ext cx="328848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内容に沿ってチャットワークの</a:t>
            </a:r>
            <a:r>
              <a:rPr lang="en-US" altLang="ja-JP" dirty="0"/>
              <a:t>【</a:t>
            </a:r>
            <a:r>
              <a:rPr lang="ja-JP" altLang="en-US" dirty="0"/>
              <a:t>デザイン依頼</a:t>
            </a:r>
            <a:r>
              <a:rPr lang="en-US" altLang="ja-JP" dirty="0"/>
              <a:t>】</a:t>
            </a:r>
            <a:r>
              <a:rPr lang="ja-JP" altLang="en-US" dirty="0"/>
              <a:t>で岡田さんとラヤさんにデザイン依頼します。デザイン依頼後に</a:t>
            </a:r>
            <a:r>
              <a:rPr lang="en-US" altLang="ja-JP" dirty="0"/>
              <a:t>NE</a:t>
            </a:r>
            <a:r>
              <a:rPr lang="ja-JP" altLang="en-US" dirty="0"/>
              <a:t>の作業用欄に</a:t>
            </a:r>
            <a:r>
              <a:rPr lang="en-US" altLang="ja-JP" dirty="0">
                <a:solidFill>
                  <a:srgbClr val="00FFFF"/>
                </a:solidFill>
              </a:rPr>
              <a:t>『</a:t>
            </a:r>
            <a:r>
              <a:rPr lang="ja-JP" altLang="en-US" dirty="0">
                <a:solidFill>
                  <a:srgbClr val="00FFFF"/>
                </a:solidFill>
              </a:rPr>
              <a:t>→デザイン依頼中</a:t>
            </a:r>
            <a:r>
              <a:rPr lang="en-US" altLang="ja-JP" dirty="0">
                <a:solidFill>
                  <a:srgbClr val="00FFFF"/>
                </a:solidFill>
              </a:rPr>
              <a:t>+</a:t>
            </a:r>
            <a:r>
              <a:rPr lang="ja-JP" altLang="en-US" dirty="0">
                <a:solidFill>
                  <a:srgbClr val="00FFFF"/>
                </a:solidFill>
              </a:rPr>
              <a:t>名前</a:t>
            </a:r>
            <a:r>
              <a:rPr lang="en-US" altLang="ja-JP" dirty="0">
                <a:solidFill>
                  <a:srgbClr val="00FFFF"/>
                </a:solidFill>
              </a:rPr>
              <a:t>』</a:t>
            </a:r>
            <a:r>
              <a:rPr lang="ja-JP" altLang="en-US" dirty="0"/>
              <a:t>と追記と、ワイズのメールコメント欄に</a:t>
            </a:r>
            <a:r>
              <a:rPr lang="en-US" altLang="ja-JP" dirty="0">
                <a:solidFill>
                  <a:srgbClr val="00FFFF"/>
                </a:solidFill>
              </a:rPr>
              <a:t>『</a:t>
            </a:r>
            <a:r>
              <a:rPr lang="ja-JP" altLang="en-US" dirty="0">
                <a:solidFill>
                  <a:srgbClr val="00FFFF"/>
                </a:solidFill>
              </a:rPr>
              <a:t>デザイン依頼中</a:t>
            </a:r>
            <a:r>
              <a:rPr lang="en-US" altLang="ja-JP" dirty="0">
                <a:solidFill>
                  <a:srgbClr val="00FFFF"/>
                </a:solidFill>
              </a:rPr>
              <a:t>』</a:t>
            </a:r>
            <a:r>
              <a:rPr lang="ja-JP" altLang="en-US" dirty="0">
                <a:solidFill>
                  <a:srgbClr val="00FFFF"/>
                </a:solidFill>
              </a:rPr>
              <a:t>と入力</a:t>
            </a:r>
            <a:r>
              <a:rPr lang="ja-JP" altLang="en-US" dirty="0"/>
              <a:t>します</a:t>
            </a:r>
            <a:endParaRPr lang="en-US" altLang="ja-JP" dirty="0"/>
          </a:p>
          <a:p>
            <a:pPr algn="ctr"/>
            <a:endParaRPr lang="en-US" altLang="ja-JP" dirty="0"/>
          </a:p>
          <a:p>
            <a:pPr algn="ctr"/>
            <a:r>
              <a:rPr lang="ja-JP" altLang="en-US" dirty="0"/>
              <a:t>デザイン作成でき次第連絡がきます。</a:t>
            </a:r>
            <a:endParaRPr lang="en-US" altLang="ja-JP" dirty="0"/>
          </a:p>
          <a:p>
            <a:pPr algn="ctr"/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53517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D7D3F8-3561-48EA-B367-960957739854}"/>
              </a:ext>
            </a:extLst>
          </p:cNvPr>
          <p:cNvSpPr txBox="1"/>
          <p:nvPr/>
        </p:nvSpPr>
        <p:spPr>
          <a:xfrm>
            <a:off x="8453718" y="771603"/>
            <a:ext cx="3209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</a:rPr>
              <a:t>作成完了の連絡</a:t>
            </a:r>
            <a:r>
              <a:rPr lang="ja-JP" altLang="en-US" dirty="0"/>
              <a:t>があり次第、</a:t>
            </a:r>
            <a:r>
              <a:rPr lang="ja-JP" altLang="en-US" dirty="0">
                <a:solidFill>
                  <a:srgbClr val="0070C0"/>
                </a:solidFill>
              </a:rPr>
              <a:t>作成したデータの確認用画像（</a:t>
            </a:r>
            <a:r>
              <a:rPr lang="en-US" altLang="ja-JP" dirty="0">
                <a:solidFill>
                  <a:srgbClr val="0070C0"/>
                </a:solidFill>
              </a:rPr>
              <a:t>jpg</a:t>
            </a:r>
            <a:r>
              <a:rPr lang="ja-JP" altLang="en-US" dirty="0">
                <a:solidFill>
                  <a:srgbClr val="0070C0"/>
                </a:solidFill>
              </a:rPr>
              <a:t>）</a:t>
            </a:r>
            <a:r>
              <a:rPr lang="ja-JP" altLang="en-US" dirty="0"/>
              <a:t>をお客様に</a:t>
            </a:r>
            <a:r>
              <a:rPr lang="ja-JP" altLang="en-US" dirty="0">
                <a:solidFill>
                  <a:srgbClr val="00B050"/>
                </a:solidFill>
              </a:rPr>
              <a:t>了承確認メール送信</a:t>
            </a:r>
            <a:r>
              <a:rPr lang="ja-JP" altLang="en-US" dirty="0"/>
              <a:t>して了承確認して頂きます。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NE</a:t>
            </a:r>
            <a:r>
              <a:rPr lang="ja-JP" altLang="en-US" dirty="0"/>
              <a:t>の作業用欄に</a:t>
            </a:r>
            <a:r>
              <a:rPr lang="en-US" altLang="ja-JP" dirty="0">
                <a:solidFill>
                  <a:srgbClr val="00FFFF"/>
                </a:solidFill>
              </a:rPr>
              <a:t>『</a:t>
            </a:r>
            <a:r>
              <a:rPr lang="ja-JP" altLang="en-US" dirty="0">
                <a:solidFill>
                  <a:srgbClr val="00FFFF"/>
                </a:solidFill>
              </a:rPr>
              <a:t>→了承確認中</a:t>
            </a:r>
            <a:r>
              <a:rPr lang="en-US" altLang="ja-JP" dirty="0">
                <a:solidFill>
                  <a:srgbClr val="00FFFF"/>
                </a:solidFill>
              </a:rPr>
              <a:t>+</a:t>
            </a:r>
            <a:r>
              <a:rPr lang="ja-JP" altLang="en-US" dirty="0">
                <a:solidFill>
                  <a:srgbClr val="00FFFF"/>
                </a:solidFill>
              </a:rPr>
              <a:t>名前</a:t>
            </a:r>
            <a:r>
              <a:rPr lang="en-US" altLang="ja-JP" dirty="0">
                <a:solidFill>
                  <a:srgbClr val="00FFFF"/>
                </a:solidFill>
              </a:rPr>
              <a:t>』</a:t>
            </a:r>
            <a:r>
              <a:rPr lang="ja-JP" altLang="en-US" dirty="0"/>
              <a:t>と追記</a:t>
            </a:r>
            <a:endParaRPr lang="en-US" altLang="ja-JP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5434969-4EFA-44A4-85D6-2D1F3D498FD5}"/>
              </a:ext>
            </a:extLst>
          </p:cNvPr>
          <p:cNvSpPr txBox="1"/>
          <p:nvPr/>
        </p:nvSpPr>
        <p:spPr>
          <a:xfrm>
            <a:off x="0" y="46433"/>
            <a:ext cx="1719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③了承確認</a:t>
            </a:r>
            <a:endParaRPr lang="en-US" altLang="ja-JP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737C5B91-2854-4E0F-A2B8-F5A46239E5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905" r="40229" b="19320"/>
          <a:stretch/>
        </p:blipFill>
        <p:spPr>
          <a:xfrm>
            <a:off x="57586" y="415765"/>
            <a:ext cx="8396132" cy="1483567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4D4284A-72A3-45FD-AA48-B2961537FC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18" t="29591" r="30871" b="51506"/>
          <a:stretch/>
        </p:blipFill>
        <p:spPr>
          <a:xfrm>
            <a:off x="2783910" y="1562082"/>
            <a:ext cx="5727394" cy="183374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81AC448F-2DFB-45CC-A094-66B1F5D60D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865" r="65025" b="19184"/>
          <a:stretch/>
        </p:blipFill>
        <p:spPr>
          <a:xfrm>
            <a:off x="181236" y="3245838"/>
            <a:ext cx="4496237" cy="361216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148D6D0-15D3-4B11-81D0-10DA534BBC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592" t="26531" r="56513" b="64761"/>
          <a:stretch/>
        </p:blipFill>
        <p:spPr>
          <a:xfrm>
            <a:off x="5404459" y="4021492"/>
            <a:ext cx="2890622" cy="1591666"/>
          </a:xfrm>
          <a:prstGeom prst="rect">
            <a:avLst/>
          </a:prstGeom>
        </p:spPr>
      </p:pic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9BE8BAF5-349F-487B-895E-2292000A7B10}"/>
              </a:ext>
            </a:extLst>
          </p:cNvPr>
          <p:cNvSpPr/>
          <p:nvPr/>
        </p:nvSpPr>
        <p:spPr>
          <a:xfrm>
            <a:off x="3311814" y="1984849"/>
            <a:ext cx="1092235" cy="1260989"/>
          </a:xfrm>
          <a:prstGeom prst="roundRect">
            <a:avLst/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C71A18D1-7886-445D-8C48-0047A492A479}"/>
              </a:ext>
            </a:extLst>
          </p:cNvPr>
          <p:cNvSpPr/>
          <p:nvPr/>
        </p:nvSpPr>
        <p:spPr>
          <a:xfrm>
            <a:off x="5337613" y="1984849"/>
            <a:ext cx="1092236" cy="1260989"/>
          </a:xfrm>
          <a:prstGeom prst="roundRect">
            <a:avLst/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A4C19209-B21D-49AA-ABC8-83BCDA21A4C0}"/>
              </a:ext>
            </a:extLst>
          </p:cNvPr>
          <p:cNvSpPr/>
          <p:nvPr/>
        </p:nvSpPr>
        <p:spPr>
          <a:xfrm>
            <a:off x="2112790" y="899351"/>
            <a:ext cx="6182291" cy="662731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4A49E130-C8B9-4792-9CDD-BE6C9BD22D75}"/>
              </a:ext>
            </a:extLst>
          </p:cNvPr>
          <p:cNvSpPr/>
          <p:nvPr/>
        </p:nvSpPr>
        <p:spPr>
          <a:xfrm>
            <a:off x="811454" y="3245838"/>
            <a:ext cx="3866019" cy="940471"/>
          </a:xfrm>
          <a:prstGeom prst="round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717A1FD8-2BCD-4889-8B39-88596BE9AA8B}"/>
              </a:ext>
            </a:extLst>
          </p:cNvPr>
          <p:cNvSpPr/>
          <p:nvPr/>
        </p:nvSpPr>
        <p:spPr>
          <a:xfrm>
            <a:off x="5337612" y="5100506"/>
            <a:ext cx="2640317" cy="402671"/>
          </a:xfrm>
          <a:prstGeom prst="roundRect">
            <a:avLst/>
          </a:prstGeom>
          <a:noFill/>
          <a:ln w="317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6393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D7D3F8-3561-48EA-B367-960957739854}"/>
              </a:ext>
            </a:extLst>
          </p:cNvPr>
          <p:cNvSpPr txBox="1"/>
          <p:nvPr/>
        </p:nvSpPr>
        <p:spPr>
          <a:xfrm>
            <a:off x="8453718" y="771603"/>
            <a:ext cx="32093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了承連絡があったら</a:t>
            </a:r>
            <a:r>
              <a:rPr lang="en-US" altLang="ja-JP" dirty="0"/>
              <a:t>【</a:t>
            </a:r>
            <a:r>
              <a:rPr lang="ja-JP" altLang="en-US" dirty="0"/>
              <a:t>株式会社ドリームエクスチェンジ</a:t>
            </a:r>
            <a:r>
              <a:rPr lang="en-US" altLang="ja-JP" dirty="0"/>
              <a:t>\</a:t>
            </a:r>
            <a:r>
              <a:rPr lang="en-US" altLang="ja-JP" dirty="0" err="1"/>
              <a:t>FocettaDesign</a:t>
            </a:r>
            <a:r>
              <a:rPr lang="en-US" altLang="ja-JP" dirty="0"/>
              <a:t> - </a:t>
            </a:r>
            <a:r>
              <a:rPr lang="ja-JP" altLang="en-US" dirty="0"/>
              <a:t>ドキュメント</a:t>
            </a:r>
            <a:r>
              <a:rPr lang="en-US" altLang="ja-JP" dirty="0"/>
              <a:t>\</a:t>
            </a:r>
            <a:r>
              <a:rPr lang="ja-JP" altLang="en-US" dirty="0"/>
              <a:t>プリントクッキー</a:t>
            </a:r>
            <a:r>
              <a:rPr lang="en-US" altLang="ja-JP" dirty="0"/>
              <a:t>】</a:t>
            </a:r>
            <a:r>
              <a:rPr lang="ja-JP" altLang="en-US" dirty="0"/>
              <a:t>の内容を</a:t>
            </a:r>
            <a:r>
              <a:rPr lang="en-US" altLang="ja-JP" dirty="0"/>
              <a:t>【</a:t>
            </a:r>
            <a:r>
              <a:rPr lang="ja-JP" altLang="en-US" dirty="0"/>
              <a:t>デザイン依頼中</a:t>
            </a:r>
            <a:r>
              <a:rPr lang="en-US" altLang="ja-JP" dirty="0"/>
              <a:t>】</a:t>
            </a:r>
            <a:r>
              <a:rPr lang="ja-JP" altLang="en-US" dirty="0"/>
              <a:t>から</a:t>
            </a:r>
            <a:r>
              <a:rPr lang="en-US" altLang="ja-JP" dirty="0"/>
              <a:t>【</a:t>
            </a:r>
            <a:r>
              <a:rPr lang="ja-JP" altLang="en-US" dirty="0"/>
              <a:t>完了</a:t>
            </a:r>
            <a:r>
              <a:rPr lang="en-US" altLang="ja-JP" dirty="0"/>
              <a:t>】</a:t>
            </a:r>
            <a:r>
              <a:rPr lang="ja-JP" altLang="en-US" dirty="0"/>
              <a:t>に修正して</a:t>
            </a:r>
            <a:r>
              <a:rPr lang="en-US" altLang="ja-JP" dirty="0"/>
              <a:t>NE</a:t>
            </a:r>
            <a:r>
              <a:rPr lang="ja-JP" altLang="en-US" dirty="0"/>
              <a:t>のピッキング指示欄に反映します。</a:t>
            </a:r>
            <a:endParaRPr lang="en-US" altLang="ja-JP" dirty="0"/>
          </a:p>
          <a:p>
            <a:r>
              <a:rPr lang="ja-JP" altLang="en-US" dirty="0"/>
              <a:t>重要チェックも外して</a:t>
            </a:r>
            <a:r>
              <a:rPr lang="en-US" altLang="ja-JP" dirty="0"/>
              <a:t>『</a:t>
            </a:r>
            <a:r>
              <a:rPr lang="ja-JP" altLang="en-US" dirty="0"/>
              <a:t>確認済み</a:t>
            </a:r>
            <a:r>
              <a:rPr lang="en-US" altLang="ja-JP" dirty="0"/>
              <a:t>』</a:t>
            </a:r>
            <a:r>
              <a:rPr lang="ja-JP" altLang="en-US" dirty="0"/>
              <a:t>で印刷待ちに流して完了。</a:t>
            </a:r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404970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50A30BA150E97547B4D9D7334D44BAE8" ma:contentTypeVersion="15" ma:contentTypeDescription="新しいドキュメントを作成します。" ma:contentTypeScope="" ma:versionID="323dbc94ea4e92f00db1157b03c140b7">
  <xsd:schema xmlns:xsd="http://www.w3.org/2001/XMLSchema" xmlns:xs="http://www.w3.org/2001/XMLSchema" xmlns:p="http://schemas.microsoft.com/office/2006/metadata/properties" xmlns:ns2="23f90eab-fd5f-457c-985c-3f5805e13f4e" xmlns:ns3="bff5712f-8748-4562-a11e-fa67df86cf1a" targetNamespace="http://schemas.microsoft.com/office/2006/metadata/properties" ma:root="true" ma:fieldsID="ecee9b0c483e0f346d65cc7eceaf4d77" ns2:_="" ns3:_="">
    <xsd:import namespace="23f90eab-fd5f-457c-985c-3f5805e13f4e"/>
    <xsd:import namespace="bff5712f-8748-4562-a11e-fa67df86cf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f90eab-fd5f-457c-985c-3f5805e13f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画像タグ" ma:readOnly="false" ma:fieldId="{5cf76f15-5ced-4ddc-b409-7134ff3c332f}" ma:taxonomyMulti="true" ma:sspId="83c46511-b881-43b4-80dc-b25920be281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f5712f-8748-4562-a11e-fa67df86cf1a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5c7907c3-c8c5-4e28-83f5-85efc7f0104f}" ma:internalName="TaxCatchAll" ma:showField="CatchAllData" ma:web="bff5712f-8748-4562-a11e-fa67df86cf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3f90eab-fd5f-457c-985c-3f5805e13f4e">
      <Terms xmlns="http://schemas.microsoft.com/office/infopath/2007/PartnerControls"/>
    </lcf76f155ced4ddcb4097134ff3c332f>
    <TaxCatchAll xmlns="bff5712f-8748-4562-a11e-fa67df86cf1a" xsi:nil="true"/>
  </documentManagement>
</p:properties>
</file>

<file path=customXml/itemProps1.xml><?xml version="1.0" encoding="utf-8"?>
<ds:datastoreItem xmlns:ds="http://schemas.openxmlformats.org/officeDocument/2006/customXml" ds:itemID="{6BA773AE-396F-437E-945E-9FCE8171A78F}"/>
</file>

<file path=customXml/itemProps2.xml><?xml version="1.0" encoding="utf-8"?>
<ds:datastoreItem xmlns:ds="http://schemas.openxmlformats.org/officeDocument/2006/customXml" ds:itemID="{FBDAC74F-371F-471B-8B96-C4935D2B8E3E}"/>
</file>

<file path=customXml/itemProps3.xml><?xml version="1.0" encoding="utf-8"?>
<ds:datastoreItem xmlns:ds="http://schemas.openxmlformats.org/officeDocument/2006/customXml" ds:itemID="{7BD25781-5AED-4067-962A-4327B5A0F5C6}"/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351</Words>
  <Application>Microsoft Office PowerPoint</Application>
  <PresentationFormat>ワイド画面</PresentationFormat>
  <Paragraphs>24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オリジナルデザイン受注時の流れ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オリジナルデザイン受注時の流れ</dc:title>
  <dc:creator>山本 和宏</dc:creator>
  <cp:lastModifiedBy>山本 和宏</cp:lastModifiedBy>
  <cp:revision>11</cp:revision>
  <dcterms:created xsi:type="dcterms:W3CDTF">2020-10-27T01:29:03Z</dcterms:created>
  <dcterms:modified xsi:type="dcterms:W3CDTF">2020-10-27T04:05:14Z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0x01010050A30BA150E97547B4D9D7334D44BAE8</vt:lpwstr>
  </property>
  <property fmtid="{D5CDD505-2E9C-101B-9397-08002B2CF9AE}" pid="3" name="MediaServiceImageTags">
    <vt:lpwstr/>
  </property>
</Properties>
</file>

<file path=docProps/thumbnail.jpeg>
</file>